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7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7040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8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3119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8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66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4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7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9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1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0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69C72-EDFA-4B64-BA1C-D655B13BEF17}" type="datetimeFigureOut">
              <a:rPr lang="en-US" smtClean="0"/>
              <a:t>9/7/2025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0E71E3-3E25-46B2-984D-DEDA47711D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7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4BEE8B-444F-4FF6-A785-6B1B255E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311"/>
            <a:ext cx="12192000" cy="685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7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7230-A896-4A52-8121-FDD16FDB4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Training on RMNCH Referral Guidelines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i="1" dirty="0">
                <a:solidFill>
                  <a:srgbClr val="002060"/>
                </a:solidFill>
              </a:rPr>
              <a:t>Khyber Pakhtunkhwa Department of Health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6AE43-D0CD-485D-8E14-47E4850D0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2706" y="3091641"/>
            <a:ext cx="4858336" cy="987063"/>
          </a:xfrm>
        </p:spPr>
        <p:txBody>
          <a:bodyPr>
            <a:normAutofit/>
          </a:bodyPr>
          <a:lstStyle/>
          <a:p>
            <a:r>
              <a:rPr lang="en-US" sz="2000" b="1" dirty="0"/>
              <a:t>Introduction to the Manual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074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9123-24AA-47A2-8152-AAEAD023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75378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Overview of the RMNCH Referral Manual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A966-D584-4BFC-BAE4-B08E8464D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456268"/>
            <a:ext cx="8915400" cy="3777622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Developed by Khyber Pakhtunkhwa </a:t>
            </a:r>
            <a:r>
              <a:rPr lang="en-US" dirty="0" err="1"/>
              <a:t>DoH</a:t>
            </a:r>
            <a:r>
              <a:rPr lang="en-US" dirty="0"/>
              <a:t> under HCIP (World Bank-funded)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Focus on maternal and child health (MCH)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Ensures accessible, timely and coordinated referrals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Based on national and international best practices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Aims to reduce maternal and neonatal morbidity &amp; mortality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08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9123-24AA-47A2-8152-AAEAD023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17405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Purpose of the RMNCH Referral Manual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A966-D584-4BFC-BAE4-B08E8464D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/>
              <a:t>Establish a functional referral system within primary healthcare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Improve service utilization and reduce overload at higher-level facilities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Strengthen linkages between community, PHC, and tertiary care</a:t>
            </a:r>
          </a:p>
          <a:p>
            <a:pPr lvl="0">
              <a:lnSpc>
                <a:spcPct val="200000"/>
              </a:lnSpc>
            </a:pPr>
            <a:r>
              <a:rPr lang="en-US" dirty="0"/>
              <a:t>Promote timely decision-making and continuity of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67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9123-24AA-47A2-8152-AAEAD023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225689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Objectives of the RMNCH Referral Guidelines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A966-D584-4BFC-BAE4-B08E8464D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87516"/>
          </a:xfrm>
        </p:spPr>
        <p:txBody>
          <a:bodyPr>
            <a:normAutofit lnSpcReduction="10000"/>
          </a:bodyPr>
          <a:lstStyle/>
          <a:p>
            <a:pPr lvl="0">
              <a:lnSpc>
                <a:spcPct val="200000"/>
              </a:lnSpc>
            </a:pPr>
            <a:r>
              <a:rPr lang="en-US" b="1" dirty="0"/>
              <a:t>Overall Goals:</a:t>
            </a:r>
            <a:endParaRPr lang="en-US" sz="1600" dirty="0"/>
          </a:p>
          <a:p>
            <a:pPr lvl="1">
              <a:lnSpc>
                <a:spcPct val="200000"/>
              </a:lnSpc>
            </a:pPr>
            <a:r>
              <a:rPr lang="en-US" dirty="0"/>
              <a:t>Timely emergency referral</a:t>
            </a:r>
            <a:endParaRPr lang="en-US" sz="1400" dirty="0"/>
          </a:p>
          <a:p>
            <a:pPr lvl="1">
              <a:lnSpc>
                <a:spcPct val="200000"/>
              </a:lnSpc>
            </a:pPr>
            <a:r>
              <a:rPr lang="en-US" dirty="0"/>
              <a:t>Improve information flow and care continuity</a:t>
            </a:r>
            <a:endParaRPr lang="en-US" sz="1400" dirty="0"/>
          </a:p>
          <a:p>
            <a:pPr lvl="0">
              <a:lnSpc>
                <a:spcPct val="200000"/>
              </a:lnSpc>
            </a:pPr>
            <a:r>
              <a:rPr lang="en-US" b="1" dirty="0"/>
              <a:t>For Pregnant Women:</a:t>
            </a:r>
            <a:endParaRPr lang="en-US" sz="1600" dirty="0"/>
          </a:p>
          <a:p>
            <a:pPr lvl="1">
              <a:lnSpc>
                <a:spcPct val="200000"/>
              </a:lnSpc>
            </a:pPr>
            <a:r>
              <a:rPr lang="en-US" dirty="0"/>
              <a:t>Registration, Birth planning, Emergency care, Skilled deliveries</a:t>
            </a:r>
            <a:endParaRPr lang="en-US" sz="1400" dirty="0"/>
          </a:p>
          <a:p>
            <a:pPr lvl="0">
              <a:lnSpc>
                <a:spcPct val="200000"/>
              </a:lnSpc>
            </a:pPr>
            <a:r>
              <a:rPr lang="en-US" b="1" dirty="0"/>
              <a:t>For Newborns:</a:t>
            </a:r>
            <a:endParaRPr lang="en-US" sz="1600" dirty="0"/>
          </a:p>
          <a:p>
            <a:pPr lvl="1">
              <a:lnSpc>
                <a:spcPct val="200000"/>
              </a:lnSpc>
            </a:pPr>
            <a:r>
              <a:rPr lang="en-US" dirty="0"/>
              <a:t>Immediate care, Immunization, Emergency referral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8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9123-24AA-47A2-8152-AAEAD023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141467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Key Terms in the Referral Process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A966-D584-4BFC-BAE4-B08E8464D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200000"/>
              </a:lnSpc>
            </a:pPr>
            <a:r>
              <a:rPr lang="en-US" b="1" dirty="0"/>
              <a:t>Referral &amp; Back Referral</a:t>
            </a:r>
            <a:endParaRPr lang="en-US" dirty="0"/>
          </a:p>
          <a:p>
            <a:pPr lvl="0">
              <a:lnSpc>
                <a:spcPct val="200000"/>
              </a:lnSpc>
            </a:pPr>
            <a:r>
              <a:rPr lang="en-US" b="1" dirty="0"/>
              <a:t>Facilitated Referral</a:t>
            </a:r>
            <a:endParaRPr lang="en-US" dirty="0"/>
          </a:p>
          <a:p>
            <a:pPr lvl="0">
              <a:lnSpc>
                <a:spcPct val="200000"/>
              </a:lnSpc>
            </a:pPr>
            <a:r>
              <a:rPr lang="en-US" b="1" dirty="0"/>
              <a:t>Counter-Referral</a:t>
            </a:r>
            <a:endParaRPr lang="en-US" dirty="0"/>
          </a:p>
          <a:p>
            <a:pPr lvl="0">
              <a:lnSpc>
                <a:spcPct val="200000"/>
              </a:lnSpc>
            </a:pPr>
            <a:r>
              <a:rPr lang="en-US" b="1" dirty="0"/>
              <a:t>Initiating vs Receiving Facility</a:t>
            </a:r>
            <a:endParaRPr lang="en-US" dirty="0"/>
          </a:p>
          <a:p>
            <a:pPr lvl="0">
              <a:lnSpc>
                <a:spcPct val="200000"/>
              </a:lnSpc>
            </a:pPr>
            <a:r>
              <a:rPr lang="en-US" b="1" dirty="0"/>
              <a:t>Referral Network &amp; Protocols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9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9123-24AA-47A2-8152-AAEAD023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973026"/>
            <a:ext cx="8911687" cy="128089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Who Should Use This Manual?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FA966-D584-4BFC-BAE4-B08E8464D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68643"/>
            <a:ext cx="8915400" cy="4668252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en-US" b="1" dirty="0"/>
              <a:t>Primary Users:</a:t>
            </a:r>
            <a:endParaRPr lang="en-US" sz="1600" dirty="0"/>
          </a:p>
          <a:p>
            <a:pPr lvl="1">
              <a:lnSpc>
                <a:spcPct val="200000"/>
              </a:lnSpc>
            </a:pPr>
            <a:r>
              <a:rPr lang="en-US" dirty="0"/>
              <a:t>Medical Officers</a:t>
            </a:r>
            <a:endParaRPr lang="en-US" sz="1400" dirty="0"/>
          </a:p>
          <a:p>
            <a:pPr lvl="1">
              <a:lnSpc>
                <a:spcPct val="200000"/>
              </a:lnSpc>
            </a:pPr>
            <a:r>
              <a:rPr lang="en-US" dirty="0"/>
              <a:t>LHVs, LHWs, Midwives, Technicians, Nutritionists</a:t>
            </a:r>
            <a:endParaRPr lang="en-US" sz="1400" dirty="0"/>
          </a:p>
          <a:p>
            <a:pPr lvl="0">
              <a:lnSpc>
                <a:spcPct val="200000"/>
              </a:lnSpc>
            </a:pPr>
            <a:r>
              <a:rPr lang="en-US" b="1" dirty="0"/>
              <a:t>Referral Tools Provided:</a:t>
            </a:r>
            <a:endParaRPr lang="en-US" sz="1600" dirty="0"/>
          </a:p>
          <a:p>
            <a:pPr lvl="1">
              <a:lnSpc>
                <a:spcPct val="200000"/>
              </a:lnSpc>
            </a:pPr>
            <a:r>
              <a:rPr lang="en-US" dirty="0"/>
              <a:t>Referral slips, logbooks</a:t>
            </a:r>
            <a:endParaRPr lang="en-US" sz="1400" dirty="0"/>
          </a:p>
          <a:p>
            <a:pPr lvl="1">
              <a:lnSpc>
                <a:spcPct val="200000"/>
              </a:lnSpc>
            </a:pPr>
            <a:r>
              <a:rPr lang="en-US" dirty="0"/>
              <a:t>SOPs and protocols</a:t>
            </a:r>
            <a:endParaRPr lang="en-US" sz="1400" dirty="0"/>
          </a:p>
          <a:p>
            <a:pPr lvl="1">
              <a:lnSpc>
                <a:spcPct val="200000"/>
              </a:lnSpc>
            </a:pPr>
            <a:r>
              <a:rPr lang="en-US" dirty="0"/>
              <a:t>Communication &amp; transport (Rescue 1122)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0182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82</TotalTime>
  <Words>205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Wisp</vt:lpstr>
      <vt:lpstr>PowerPoint Presentation</vt:lpstr>
      <vt:lpstr>Training on RMNCH Referral Guidelines Khyber Pakhtunkhwa Department of Health</vt:lpstr>
      <vt:lpstr>Overview of the RMNCH Referral Manual</vt:lpstr>
      <vt:lpstr>Purpose of the RMNCH Referral Manual</vt:lpstr>
      <vt:lpstr>Objectives of the RMNCH Referral Guidelines</vt:lpstr>
      <vt:lpstr>Key Terms in the Referral Process</vt:lpstr>
      <vt:lpstr>Who Should Use This Manual?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6</cp:revision>
  <dcterms:created xsi:type="dcterms:W3CDTF">2025-09-06T05:22:38Z</dcterms:created>
  <dcterms:modified xsi:type="dcterms:W3CDTF">2025-09-07T08:07:18Z</dcterms:modified>
</cp:coreProperties>
</file>